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376C26-926A-4209-A54A-2477D1190E6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608C5-8496-4B69-B322-6BACAB2E3985}" type="slidenum">
              <a:rPr lang="en-US" smtClean="0"/>
              <a:t>‹#›</a:t>
            </a:fld>
            <a:endParaRPr lang="en-US"/>
          </a:p>
        </p:txBody>
      </p:sp>
    </p:spTree>
    <p:extLst>
      <p:ext uri="{BB962C8B-B14F-4D97-AF65-F5344CB8AC3E}">
        <p14:creationId xmlns:p14="http://schemas.microsoft.com/office/powerpoint/2010/main" val="205034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76C26-926A-4209-A54A-2477D1190E6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608C5-8496-4B69-B322-6BACAB2E3985}" type="slidenum">
              <a:rPr lang="en-US" smtClean="0"/>
              <a:t>‹#›</a:t>
            </a:fld>
            <a:endParaRPr lang="en-US"/>
          </a:p>
        </p:txBody>
      </p:sp>
    </p:spTree>
    <p:extLst>
      <p:ext uri="{BB962C8B-B14F-4D97-AF65-F5344CB8AC3E}">
        <p14:creationId xmlns:p14="http://schemas.microsoft.com/office/powerpoint/2010/main" val="51124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76C26-926A-4209-A54A-2477D1190E6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608C5-8496-4B69-B322-6BACAB2E3985}" type="slidenum">
              <a:rPr lang="en-US" smtClean="0"/>
              <a:t>‹#›</a:t>
            </a:fld>
            <a:endParaRPr lang="en-US"/>
          </a:p>
        </p:txBody>
      </p:sp>
    </p:spTree>
    <p:extLst>
      <p:ext uri="{BB962C8B-B14F-4D97-AF65-F5344CB8AC3E}">
        <p14:creationId xmlns:p14="http://schemas.microsoft.com/office/powerpoint/2010/main" val="344792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76C26-926A-4209-A54A-2477D1190E6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608C5-8496-4B69-B322-6BACAB2E3985}" type="slidenum">
              <a:rPr lang="en-US" smtClean="0"/>
              <a:t>‹#›</a:t>
            </a:fld>
            <a:endParaRPr lang="en-US"/>
          </a:p>
        </p:txBody>
      </p:sp>
    </p:spTree>
    <p:extLst>
      <p:ext uri="{BB962C8B-B14F-4D97-AF65-F5344CB8AC3E}">
        <p14:creationId xmlns:p14="http://schemas.microsoft.com/office/powerpoint/2010/main" val="91445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376C26-926A-4209-A54A-2477D1190E6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608C5-8496-4B69-B322-6BACAB2E3985}" type="slidenum">
              <a:rPr lang="en-US" smtClean="0"/>
              <a:t>‹#›</a:t>
            </a:fld>
            <a:endParaRPr lang="en-US"/>
          </a:p>
        </p:txBody>
      </p:sp>
    </p:spTree>
    <p:extLst>
      <p:ext uri="{BB962C8B-B14F-4D97-AF65-F5344CB8AC3E}">
        <p14:creationId xmlns:p14="http://schemas.microsoft.com/office/powerpoint/2010/main" val="330590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76C26-926A-4209-A54A-2477D1190E6E}"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608C5-8496-4B69-B322-6BACAB2E3985}" type="slidenum">
              <a:rPr lang="en-US" smtClean="0"/>
              <a:t>‹#›</a:t>
            </a:fld>
            <a:endParaRPr lang="en-US"/>
          </a:p>
        </p:txBody>
      </p:sp>
    </p:spTree>
    <p:extLst>
      <p:ext uri="{BB962C8B-B14F-4D97-AF65-F5344CB8AC3E}">
        <p14:creationId xmlns:p14="http://schemas.microsoft.com/office/powerpoint/2010/main" val="27694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376C26-926A-4209-A54A-2477D1190E6E}"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608C5-8496-4B69-B322-6BACAB2E3985}" type="slidenum">
              <a:rPr lang="en-US" smtClean="0"/>
              <a:t>‹#›</a:t>
            </a:fld>
            <a:endParaRPr lang="en-US"/>
          </a:p>
        </p:txBody>
      </p:sp>
    </p:spTree>
    <p:extLst>
      <p:ext uri="{BB962C8B-B14F-4D97-AF65-F5344CB8AC3E}">
        <p14:creationId xmlns:p14="http://schemas.microsoft.com/office/powerpoint/2010/main" val="54806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376C26-926A-4209-A54A-2477D1190E6E}"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608C5-8496-4B69-B322-6BACAB2E3985}" type="slidenum">
              <a:rPr lang="en-US" smtClean="0"/>
              <a:t>‹#›</a:t>
            </a:fld>
            <a:endParaRPr lang="en-US"/>
          </a:p>
        </p:txBody>
      </p:sp>
    </p:spTree>
    <p:extLst>
      <p:ext uri="{BB962C8B-B14F-4D97-AF65-F5344CB8AC3E}">
        <p14:creationId xmlns:p14="http://schemas.microsoft.com/office/powerpoint/2010/main" val="74984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76C26-926A-4209-A54A-2477D1190E6E}"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608C5-8496-4B69-B322-6BACAB2E3985}" type="slidenum">
              <a:rPr lang="en-US" smtClean="0"/>
              <a:t>‹#›</a:t>
            </a:fld>
            <a:endParaRPr lang="en-US"/>
          </a:p>
        </p:txBody>
      </p:sp>
    </p:spTree>
    <p:extLst>
      <p:ext uri="{BB962C8B-B14F-4D97-AF65-F5344CB8AC3E}">
        <p14:creationId xmlns:p14="http://schemas.microsoft.com/office/powerpoint/2010/main" val="369660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376C26-926A-4209-A54A-2477D1190E6E}"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608C5-8496-4B69-B322-6BACAB2E3985}" type="slidenum">
              <a:rPr lang="en-US" smtClean="0"/>
              <a:t>‹#›</a:t>
            </a:fld>
            <a:endParaRPr lang="en-US"/>
          </a:p>
        </p:txBody>
      </p:sp>
    </p:spTree>
    <p:extLst>
      <p:ext uri="{BB962C8B-B14F-4D97-AF65-F5344CB8AC3E}">
        <p14:creationId xmlns:p14="http://schemas.microsoft.com/office/powerpoint/2010/main" val="83320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376C26-926A-4209-A54A-2477D1190E6E}"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608C5-8496-4B69-B322-6BACAB2E3985}" type="slidenum">
              <a:rPr lang="en-US" smtClean="0"/>
              <a:t>‹#›</a:t>
            </a:fld>
            <a:endParaRPr lang="en-US"/>
          </a:p>
        </p:txBody>
      </p:sp>
    </p:spTree>
    <p:extLst>
      <p:ext uri="{BB962C8B-B14F-4D97-AF65-F5344CB8AC3E}">
        <p14:creationId xmlns:p14="http://schemas.microsoft.com/office/powerpoint/2010/main" val="51700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6C26-926A-4209-A54A-2477D1190E6E}" type="datetimeFigureOut">
              <a:rPr lang="en-US" smtClean="0"/>
              <a:t>11/23/2020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608C5-8496-4B69-B322-6BACAB2E3985}" type="slidenum">
              <a:rPr lang="en-US" smtClean="0"/>
              <a:t>‹#›</a:t>
            </a:fld>
            <a:endParaRPr lang="en-US"/>
          </a:p>
        </p:txBody>
      </p:sp>
    </p:spTree>
    <p:extLst>
      <p:ext uri="{BB962C8B-B14F-4D97-AF65-F5344CB8AC3E}">
        <p14:creationId xmlns:p14="http://schemas.microsoft.com/office/powerpoint/2010/main" val="12276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02"/>
            <a:ext cx="12192000" cy="6848393"/>
          </a:xfrm>
          <a:prstGeom prst="rect">
            <a:avLst/>
          </a:prstGeom>
        </p:spPr>
      </p:pic>
      <p:sp>
        <p:nvSpPr>
          <p:cNvPr id="5" name="TextBox 4"/>
          <p:cNvSpPr txBox="1"/>
          <p:nvPr/>
        </p:nvSpPr>
        <p:spPr>
          <a:xfrm>
            <a:off x="947651" y="5353396"/>
            <a:ext cx="5320145" cy="646331"/>
          </a:xfrm>
          <a:prstGeom prst="rect">
            <a:avLst/>
          </a:prstGeom>
          <a:noFill/>
        </p:spPr>
        <p:txBody>
          <a:bodyPr wrap="square" rtlCol="0">
            <a:spAutoFit/>
          </a:bodyPr>
          <a:lstStyle/>
          <a:p>
            <a:r>
              <a:rPr lang="en-US" sz="3600" dirty="0" smtClean="0">
                <a:solidFill>
                  <a:schemeClr val="bg1"/>
                </a:solidFill>
                <a:latin typeface="Trade Gothic LT Std Bold" panose="00000800000000000000" pitchFamily="50" charset="0"/>
              </a:rPr>
              <a:t>Topic: Employment Law</a:t>
            </a:r>
            <a:endParaRPr lang="en-US" sz="3600" dirty="0">
              <a:solidFill>
                <a:schemeClr val="bg1"/>
              </a:solidFill>
              <a:latin typeface="Trade Gothic LT Std Bold" panose="00000800000000000000" pitchFamily="50" charset="0"/>
            </a:endParaRPr>
          </a:p>
        </p:txBody>
      </p:sp>
    </p:spTree>
    <p:extLst>
      <p:ext uri="{BB962C8B-B14F-4D97-AF65-F5344CB8AC3E}">
        <p14:creationId xmlns:p14="http://schemas.microsoft.com/office/powerpoint/2010/main" val="212974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7"/>
            <a:ext cx="12379175" cy="6961745"/>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5320145"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Employment Law: Questions?</a:t>
            </a:r>
            <a:endParaRPr lang="en-US" sz="2000" dirty="0">
              <a:solidFill>
                <a:schemeClr val="bg1"/>
              </a:solidFill>
              <a:latin typeface="Trade Gothic LT Std Bold" panose="00000800000000000000" pitchFamily="50" charset="0"/>
            </a:endParaRPr>
          </a:p>
        </p:txBody>
      </p:sp>
    </p:spTree>
    <p:extLst>
      <p:ext uri="{BB962C8B-B14F-4D97-AF65-F5344CB8AC3E}">
        <p14:creationId xmlns:p14="http://schemas.microsoft.com/office/powerpoint/2010/main" val="368925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193351" cy="6857242"/>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5320145"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Employment Law: Employment Law</a:t>
            </a:r>
            <a:endParaRPr lang="en-US" sz="2000" dirty="0">
              <a:solidFill>
                <a:schemeClr val="bg1"/>
              </a:solidFill>
              <a:latin typeface="Trade Gothic LT Std Bold" panose="00000800000000000000" pitchFamily="50" charset="0"/>
            </a:endParaRPr>
          </a:p>
        </p:txBody>
      </p:sp>
      <p:sp>
        <p:nvSpPr>
          <p:cNvPr id="9" name="TextBox 8"/>
          <p:cNvSpPr txBox="1"/>
          <p:nvPr/>
        </p:nvSpPr>
        <p:spPr>
          <a:xfrm>
            <a:off x="565265" y="1807731"/>
            <a:ext cx="9393382" cy="2523768"/>
          </a:xfrm>
          <a:prstGeom prst="rect">
            <a:avLst/>
          </a:prstGeom>
          <a:noFill/>
        </p:spPr>
        <p:txBody>
          <a:bodyPr wrap="square" rtlCol="0">
            <a:spAutoFit/>
          </a:bodyPr>
          <a:lstStyle/>
          <a:p>
            <a:r>
              <a:rPr lang="en-CA" sz="2800" dirty="0">
                <a:solidFill>
                  <a:schemeClr val="bg1"/>
                </a:solidFill>
                <a:latin typeface="Trade Gothic LT Std" panose="00000500000000000000" pitchFamily="50" charset="0"/>
              </a:rPr>
              <a:t>In Ontario, employment rights are governed by the Employment Standards Act, which is administered by the Ministry of Labour. Those rights relate to issues such as wages, hours of work, vacation, termination of employment and leaves of absence. </a:t>
            </a:r>
            <a:endParaRPr lang="en-US" sz="2800" dirty="0">
              <a:solidFill>
                <a:schemeClr val="bg1"/>
              </a:solidFill>
              <a:latin typeface="Trade Gothic LT Std" panose="00000500000000000000" pitchFamily="50" charset="0"/>
            </a:endParaRPr>
          </a:p>
          <a:p>
            <a:endParaRPr lang="en-US" dirty="0"/>
          </a:p>
        </p:txBody>
      </p:sp>
    </p:spTree>
    <p:extLst>
      <p:ext uri="{BB962C8B-B14F-4D97-AF65-F5344CB8AC3E}">
        <p14:creationId xmlns:p14="http://schemas.microsoft.com/office/powerpoint/2010/main" val="111419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402403" cy="6974808"/>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5320145"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Employment Law: Wages &amp; Hours</a:t>
            </a:r>
            <a:endParaRPr lang="en-US" sz="2000" dirty="0">
              <a:solidFill>
                <a:schemeClr val="bg1"/>
              </a:solidFill>
              <a:latin typeface="Trade Gothic LT Std Bold" panose="00000800000000000000" pitchFamily="50" charset="0"/>
            </a:endParaRPr>
          </a:p>
        </p:txBody>
      </p:sp>
      <p:sp>
        <p:nvSpPr>
          <p:cNvPr id="9" name="TextBox 8"/>
          <p:cNvSpPr txBox="1"/>
          <p:nvPr/>
        </p:nvSpPr>
        <p:spPr>
          <a:xfrm>
            <a:off x="565265" y="1807731"/>
            <a:ext cx="9393382" cy="3385542"/>
          </a:xfrm>
          <a:prstGeom prst="rect">
            <a:avLst/>
          </a:prstGeom>
          <a:noFill/>
        </p:spPr>
        <p:txBody>
          <a:bodyPr wrap="square" rtlCol="0">
            <a:spAutoFit/>
          </a:bodyPr>
          <a:lstStyle/>
          <a:p>
            <a:r>
              <a:rPr lang="en-CA" sz="2800" dirty="0">
                <a:solidFill>
                  <a:schemeClr val="bg1"/>
                </a:solidFill>
                <a:latin typeface="Trade Gothic LT Std" panose="00000500000000000000" pitchFamily="50" charset="0"/>
              </a:rPr>
              <a:t>Issues relating to wages include minimum wage, how and when wages are paid, the requirement to issue a pay statement, and what deductions are allowed.</a:t>
            </a:r>
            <a:endParaRPr lang="en-US" sz="2800" dirty="0">
              <a:solidFill>
                <a:schemeClr val="bg1"/>
              </a:solidFill>
              <a:latin typeface="Trade Gothic LT Std" panose="00000500000000000000" pitchFamily="50" charset="0"/>
            </a:endParaRPr>
          </a:p>
          <a:p>
            <a:r>
              <a:rPr lang="en-CA" sz="2800" dirty="0">
                <a:solidFill>
                  <a:schemeClr val="bg1"/>
                </a:solidFill>
                <a:latin typeface="Trade Gothic LT Std" panose="00000500000000000000" pitchFamily="50" charset="0"/>
              </a:rPr>
              <a:t> </a:t>
            </a:r>
            <a:endParaRPr lang="en-US" sz="2800" dirty="0">
              <a:solidFill>
                <a:schemeClr val="bg1"/>
              </a:solidFill>
              <a:latin typeface="Trade Gothic LT Std" panose="00000500000000000000" pitchFamily="50" charset="0"/>
            </a:endParaRPr>
          </a:p>
          <a:p>
            <a:r>
              <a:rPr lang="en-CA" sz="2800" dirty="0">
                <a:solidFill>
                  <a:schemeClr val="bg1"/>
                </a:solidFill>
                <a:latin typeface="Trade Gothic LT Std" panose="00000500000000000000" pitchFamily="50" charset="0"/>
              </a:rPr>
              <a:t>Issues relating to hours of work include daily and weekly limits on the number of hours worked, hours free from work, and meal breaks.</a:t>
            </a:r>
            <a:endParaRPr lang="en-US" sz="2800" dirty="0">
              <a:solidFill>
                <a:schemeClr val="bg1"/>
              </a:solidFill>
              <a:latin typeface="Trade Gothic LT Std" panose="00000500000000000000" pitchFamily="50" charset="0"/>
            </a:endParaRPr>
          </a:p>
          <a:p>
            <a:endParaRPr lang="en-US" dirty="0"/>
          </a:p>
        </p:txBody>
      </p:sp>
    </p:spTree>
    <p:extLst>
      <p:ext uri="{BB962C8B-B14F-4D97-AF65-F5344CB8AC3E}">
        <p14:creationId xmlns:p14="http://schemas.microsoft.com/office/powerpoint/2010/main" val="367014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193351" cy="6857242"/>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5320145"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Employment Law: Vacation</a:t>
            </a:r>
            <a:endParaRPr lang="en-US" sz="2000" dirty="0">
              <a:solidFill>
                <a:schemeClr val="bg1"/>
              </a:solidFill>
              <a:latin typeface="Trade Gothic LT Std Bold" panose="00000800000000000000" pitchFamily="50" charset="0"/>
            </a:endParaRPr>
          </a:p>
        </p:txBody>
      </p:sp>
      <p:sp>
        <p:nvSpPr>
          <p:cNvPr id="9" name="TextBox 8"/>
          <p:cNvSpPr txBox="1"/>
          <p:nvPr/>
        </p:nvSpPr>
        <p:spPr>
          <a:xfrm>
            <a:off x="565265" y="1807731"/>
            <a:ext cx="9393382" cy="2523768"/>
          </a:xfrm>
          <a:prstGeom prst="rect">
            <a:avLst/>
          </a:prstGeom>
          <a:noFill/>
        </p:spPr>
        <p:txBody>
          <a:bodyPr wrap="square" rtlCol="0">
            <a:spAutoFit/>
          </a:bodyPr>
          <a:lstStyle/>
          <a:p>
            <a:r>
              <a:rPr lang="en-CA" sz="2800" dirty="0">
                <a:solidFill>
                  <a:schemeClr val="bg1"/>
                </a:solidFill>
                <a:latin typeface="Trade Gothic LT Std" panose="00000500000000000000" pitchFamily="50" charset="0"/>
              </a:rPr>
              <a:t>Issues relating to vacation include the number of vacation days to which an employee is entitled, vacation pay, and the calculation of vacation pay on termination of employment.  Most employees also get statutory holidays off with pay, however that’s separate from vacation.</a:t>
            </a:r>
            <a:endParaRPr lang="en-US" sz="2800" dirty="0">
              <a:solidFill>
                <a:schemeClr val="bg1"/>
              </a:solidFill>
              <a:latin typeface="Trade Gothic LT Std" panose="00000500000000000000" pitchFamily="50" charset="0"/>
            </a:endParaRPr>
          </a:p>
          <a:p>
            <a:endParaRPr lang="en-US" dirty="0"/>
          </a:p>
        </p:txBody>
      </p:sp>
    </p:spTree>
    <p:extLst>
      <p:ext uri="{BB962C8B-B14F-4D97-AF65-F5344CB8AC3E}">
        <p14:creationId xmlns:p14="http://schemas.microsoft.com/office/powerpoint/2010/main" val="156038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355947" cy="6948682"/>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5320145"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Employment Law: Termination </a:t>
            </a:r>
            <a:endParaRPr lang="en-US" sz="2000" dirty="0">
              <a:solidFill>
                <a:schemeClr val="bg1"/>
              </a:solidFill>
              <a:latin typeface="Trade Gothic LT Std Bold" panose="00000800000000000000" pitchFamily="50" charset="0"/>
            </a:endParaRPr>
          </a:p>
        </p:txBody>
      </p:sp>
      <p:sp>
        <p:nvSpPr>
          <p:cNvPr id="9" name="TextBox 8"/>
          <p:cNvSpPr txBox="1"/>
          <p:nvPr/>
        </p:nvSpPr>
        <p:spPr>
          <a:xfrm>
            <a:off x="565265" y="1807731"/>
            <a:ext cx="9393382" cy="2092881"/>
          </a:xfrm>
          <a:prstGeom prst="rect">
            <a:avLst/>
          </a:prstGeom>
          <a:noFill/>
        </p:spPr>
        <p:txBody>
          <a:bodyPr wrap="square" rtlCol="0">
            <a:spAutoFit/>
          </a:bodyPr>
          <a:lstStyle/>
          <a:p>
            <a:r>
              <a:rPr lang="en-CA" sz="2800" dirty="0">
                <a:solidFill>
                  <a:schemeClr val="bg1"/>
                </a:solidFill>
                <a:latin typeface="Trade Gothic LT Std" panose="00000500000000000000" pitchFamily="50" charset="0"/>
              </a:rPr>
              <a:t>Issues relating to termination include how much notice an employee receives if employment is terminated by the employer, whether the employee is also entitled to severance pay, and layoff.</a:t>
            </a:r>
            <a:endParaRPr lang="en-US" sz="2800" dirty="0">
              <a:solidFill>
                <a:schemeClr val="bg1"/>
              </a:solidFill>
              <a:latin typeface="Trade Gothic LT Std" panose="00000500000000000000" pitchFamily="50" charset="0"/>
            </a:endParaRPr>
          </a:p>
          <a:p>
            <a:endParaRPr lang="en-US" dirty="0"/>
          </a:p>
        </p:txBody>
      </p:sp>
    </p:spTree>
    <p:extLst>
      <p:ext uri="{BB962C8B-B14F-4D97-AF65-F5344CB8AC3E}">
        <p14:creationId xmlns:p14="http://schemas.microsoft.com/office/powerpoint/2010/main" val="2494427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355947" cy="6948682"/>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5320145"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Employment Law: Types of Leave </a:t>
            </a:r>
            <a:endParaRPr lang="en-US" sz="2000" dirty="0">
              <a:solidFill>
                <a:schemeClr val="bg1"/>
              </a:solidFill>
              <a:latin typeface="Trade Gothic LT Std Bold" panose="00000800000000000000" pitchFamily="50" charset="0"/>
            </a:endParaRPr>
          </a:p>
        </p:txBody>
      </p:sp>
      <p:sp>
        <p:nvSpPr>
          <p:cNvPr id="9" name="TextBox 8"/>
          <p:cNvSpPr txBox="1"/>
          <p:nvPr/>
        </p:nvSpPr>
        <p:spPr>
          <a:xfrm>
            <a:off x="565265" y="1807731"/>
            <a:ext cx="9393382" cy="3385542"/>
          </a:xfrm>
          <a:prstGeom prst="rect">
            <a:avLst/>
          </a:prstGeom>
          <a:noFill/>
        </p:spPr>
        <p:txBody>
          <a:bodyPr wrap="square" rtlCol="0">
            <a:spAutoFit/>
          </a:bodyPr>
          <a:lstStyle/>
          <a:p>
            <a:r>
              <a:rPr lang="en-CA" sz="2800" dirty="0">
                <a:solidFill>
                  <a:schemeClr val="bg1"/>
                </a:solidFill>
                <a:latin typeface="Trade Gothic LT Std" panose="00000500000000000000" pitchFamily="50" charset="0"/>
              </a:rPr>
              <a:t>There are also numerous types of leave to which an employee may be entitled, including pregnancy leave, parental leave, sick leave, family responsibility leave, and bereavement leaves.  These leaves of absence are unpaid by the employer, however the employee will qualify for Employment Insurance from the federal government during pregnancy leave or parental leave.</a:t>
            </a:r>
            <a:endParaRPr lang="en-US" sz="2800" dirty="0">
              <a:solidFill>
                <a:schemeClr val="bg1"/>
              </a:solidFill>
              <a:latin typeface="Trade Gothic LT Std" panose="00000500000000000000" pitchFamily="50" charset="0"/>
            </a:endParaRPr>
          </a:p>
          <a:p>
            <a:endParaRPr lang="en-US" dirty="0"/>
          </a:p>
        </p:txBody>
      </p:sp>
    </p:spTree>
    <p:extLst>
      <p:ext uri="{BB962C8B-B14F-4D97-AF65-F5344CB8AC3E}">
        <p14:creationId xmlns:p14="http://schemas.microsoft.com/office/powerpoint/2010/main" val="316399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7"/>
            <a:ext cx="12379175" cy="6961745"/>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5320145"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Employment Law: Employee Entitlement </a:t>
            </a:r>
            <a:endParaRPr lang="en-US" sz="2000" dirty="0">
              <a:solidFill>
                <a:schemeClr val="bg1"/>
              </a:solidFill>
              <a:latin typeface="Trade Gothic LT Std Bold" panose="00000800000000000000" pitchFamily="50" charset="0"/>
            </a:endParaRPr>
          </a:p>
        </p:txBody>
      </p:sp>
      <p:sp>
        <p:nvSpPr>
          <p:cNvPr id="9" name="TextBox 8"/>
          <p:cNvSpPr txBox="1"/>
          <p:nvPr/>
        </p:nvSpPr>
        <p:spPr>
          <a:xfrm>
            <a:off x="565265" y="1807731"/>
            <a:ext cx="9393382" cy="2246769"/>
          </a:xfrm>
          <a:prstGeom prst="rect">
            <a:avLst/>
          </a:prstGeom>
          <a:noFill/>
        </p:spPr>
        <p:txBody>
          <a:bodyPr wrap="square" rtlCol="0">
            <a:spAutoFit/>
          </a:bodyPr>
          <a:lstStyle/>
          <a:p>
            <a:r>
              <a:rPr lang="en-CA" sz="2800" dirty="0">
                <a:solidFill>
                  <a:schemeClr val="bg1"/>
                </a:solidFill>
                <a:latin typeface="Trade Gothic LT Std" panose="00000500000000000000" pitchFamily="50" charset="0"/>
              </a:rPr>
              <a:t>An employer may provide greater entitlements to employees, for example more paid vacation, more notice of termination and longer paid leaves of absence, however it may not give an employee less than the minimums stated in the Employment Standards Act.</a:t>
            </a:r>
            <a:endParaRPr lang="en-US" sz="2800" dirty="0">
              <a:solidFill>
                <a:schemeClr val="bg1"/>
              </a:solidFill>
              <a:latin typeface="Trade Gothic LT Std" panose="00000500000000000000" pitchFamily="50" charset="0"/>
            </a:endParaRPr>
          </a:p>
        </p:txBody>
      </p:sp>
    </p:spTree>
    <p:extLst>
      <p:ext uri="{BB962C8B-B14F-4D97-AF65-F5344CB8AC3E}">
        <p14:creationId xmlns:p14="http://schemas.microsoft.com/office/powerpoint/2010/main" val="30561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7"/>
            <a:ext cx="12379175" cy="6961745"/>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5320145"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Employment Law: Employee Rights</a:t>
            </a:r>
            <a:endParaRPr lang="en-US" sz="2000" dirty="0">
              <a:solidFill>
                <a:schemeClr val="bg1"/>
              </a:solidFill>
              <a:latin typeface="Trade Gothic LT Std Bold" panose="00000800000000000000" pitchFamily="50" charset="0"/>
            </a:endParaRPr>
          </a:p>
        </p:txBody>
      </p:sp>
      <p:sp>
        <p:nvSpPr>
          <p:cNvPr id="9" name="TextBox 8"/>
          <p:cNvSpPr txBox="1"/>
          <p:nvPr/>
        </p:nvSpPr>
        <p:spPr>
          <a:xfrm>
            <a:off x="565265" y="1807731"/>
            <a:ext cx="9393382" cy="1384995"/>
          </a:xfrm>
          <a:prstGeom prst="rect">
            <a:avLst/>
          </a:prstGeom>
          <a:noFill/>
        </p:spPr>
        <p:txBody>
          <a:bodyPr wrap="square" rtlCol="0">
            <a:spAutoFit/>
          </a:bodyPr>
          <a:lstStyle/>
          <a:p>
            <a:r>
              <a:rPr lang="en-CA" sz="2800" dirty="0">
                <a:solidFill>
                  <a:schemeClr val="bg1"/>
                </a:solidFill>
                <a:latin typeface="Trade Gothic LT Std" panose="00000500000000000000" pitchFamily="50" charset="0"/>
              </a:rPr>
              <a:t>If an employee’s rights are not respected by an employer, the employee may file a complaint with the Ministry, and the Ministry will investigate. </a:t>
            </a:r>
            <a:endParaRPr lang="en-US" sz="2800" dirty="0">
              <a:solidFill>
                <a:schemeClr val="bg1"/>
              </a:solidFill>
              <a:latin typeface="Trade Gothic LT Std" panose="00000500000000000000" pitchFamily="50" charset="0"/>
            </a:endParaRPr>
          </a:p>
        </p:txBody>
      </p:sp>
    </p:spTree>
    <p:extLst>
      <p:ext uri="{BB962C8B-B14F-4D97-AF65-F5344CB8AC3E}">
        <p14:creationId xmlns:p14="http://schemas.microsoft.com/office/powerpoint/2010/main" val="276436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355947" cy="6948682"/>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5320145"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Employment Law: Employment Scams</a:t>
            </a:r>
            <a:endParaRPr lang="en-US" sz="2000" dirty="0">
              <a:solidFill>
                <a:schemeClr val="bg1"/>
              </a:solidFill>
              <a:latin typeface="Trade Gothic LT Std Bold" panose="00000800000000000000" pitchFamily="50" charset="0"/>
            </a:endParaRPr>
          </a:p>
        </p:txBody>
      </p:sp>
      <p:sp>
        <p:nvSpPr>
          <p:cNvPr id="9" name="TextBox 8"/>
          <p:cNvSpPr txBox="1"/>
          <p:nvPr/>
        </p:nvSpPr>
        <p:spPr>
          <a:xfrm>
            <a:off x="565265" y="1807731"/>
            <a:ext cx="9393382" cy="3539430"/>
          </a:xfrm>
          <a:prstGeom prst="rect">
            <a:avLst/>
          </a:prstGeom>
          <a:noFill/>
        </p:spPr>
        <p:txBody>
          <a:bodyPr wrap="square" rtlCol="0">
            <a:spAutoFit/>
          </a:bodyPr>
          <a:lstStyle/>
          <a:p>
            <a:r>
              <a:rPr lang="en-CA" sz="2800" dirty="0">
                <a:solidFill>
                  <a:schemeClr val="bg1"/>
                </a:solidFill>
                <a:latin typeface="Trade Gothic LT Std" panose="00000500000000000000" pitchFamily="50" charset="0"/>
              </a:rPr>
              <a:t>There are also potential scams that students looking for employment should beware of.  For example, any job where the employer promises that the employee will receive a work permit, or where the employee is expected to deposit cheques and then withdraw funds.  A job working online may be fine, but search online to make sure the employer exists, and make sure the work sounds ethical, the pay reasonable, and the means of pay reliable.</a:t>
            </a:r>
            <a:endParaRPr lang="en-US" sz="2800" dirty="0">
              <a:solidFill>
                <a:schemeClr val="bg1"/>
              </a:solidFill>
              <a:latin typeface="Trade Gothic LT Std" panose="00000500000000000000" pitchFamily="50" charset="0"/>
            </a:endParaRPr>
          </a:p>
        </p:txBody>
      </p:sp>
    </p:spTree>
    <p:extLst>
      <p:ext uri="{BB962C8B-B14F-4D97-AF65-F5344CB8AC3E}">
        <p14:creationId xmlns:p14="http://schemas.microsoft.com/office/powerpoint/2010/main" val="1982535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446</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Trade Gothic LT Std</vt:lpstr>
      <vt:lpstr>Trade Gothic LT Std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Niagara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Hall</dc:creator>
  <cp:lastModifiedBy>Andy Hall</cp:lastModifiedBy>
  <cp:revision>6</cp:revision>
  <dcterms:created xsi:type="dcterms:W3CDTF">2020-11-23T15:28:27Z</dcterms:created>
  <dcterms:modified xsi:type="dcterms:W3CDTF">2020-11-23T20:39:07Z</dcterms:modified>
</cp:coreProperties>
</file>