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F78E37C-21A6-42E3-8755-1A59A56D2106}" type="datetimeFigureOut">
              <a:rPr lang="en-US" smtClean="0"/>
              <a:t>11/23/2020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A444CA-4B4C-4212-AA26-084F90BE9350}" type="slidenum">
              <a:rPr lang="en-US" smtClean="0"/>
              <a:t>‹#›</a:t>
            </a:fld>
            <a:endParaRPr lang="en-US"/>
          </a:p>
        </p:txBody>
      </p:sp>
    </p:spTree>
    <p:extLst>
      <p:ext uri="{BB962C8B-B14F-4D97-AF65-F5344CB8AC3E}">
        <p14:creationId xmlns:p14="http://schemas.microsoft.com/office/powerpoint/2010/main" val="30776704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78E37C-21A6-42E3-8755-1A59A56D2106}" type="datetimeFigureOut">
              <a:rPr lang="en-US" smtClean="0"/>
              <a:t>11/23/2020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A444CA-4B4C-4212-AA26-084F90BE9350}" type="slidenum">
              <a:rPr lang="en-US" smtClean="0"/>
              <a:t>‹#›</a:t>
            </a:fld>
            <a:endParaRPr lang="en-US"/>
          </a:p>
        </p:txBody>
      </p:sp>
    </p:spTree>
    <p:extLst>
      <p:ext uri="{BB962C8B-B14F-4D97-AF65-F5344CB8AC3E}">
        <p14:creationId xmlns:p14="http://schemas.microsoft.com/office/powerpoint/2010/main" val="11437832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78E37C-21A6-42E3-8755-1A59A56D2106}" type="datetimeFigureOut">
              <a:rPr lang="en-US" smtClean="0"/>
              <a:t>11/23/2020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A444CA-4B4C-4212-AA26-084F90BE9350}" type="slidenum">
              <a:rPr lang="en-US" smtClean="0"/>
              <a:t>‹#›</a:t>
            </a:fld>
            <a:endParaRPr lang="en-US"/>
          </a:p>
        </p:txBody>
      </p:sp>
    </p:spTree>
    <p:extLst>
      <p:ext uri="{BB962C8B-B14F-4D97-AF65-F5344CB8AC3E}">
        <p14:creationId xmlns:p14="http://schemas.microsoft.com/office/powerpoint/2010/main" val="21581597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78E37C-21A6-42E3-8755-1A59A56D2106}" type="datetimeFigureOut">
              <a:rPr lang="en-US" smtClean="0"/>
              <a:t>11/23/2020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A444CA-4B4C-4212-AA26-084F90BE9350}" type="slidenum">
              <a:rPr lang="en-US" smtClean="0"/>
              <a:t>‹#›</a:t>
            </a:fld>
            <a:endParaRPr lang="en-US"/>
          </a:p>
        </p:txBody>
      </p:sp>
    </p:spTree>
    <p:extLst>
      <p:ext uri="{BB962C8B-B14F-4D97-AF65-F5344CB8AC3E}">
        <p14:creationId xmlns:p14="http://schemas.microsoft.com/office/powerpoint/2010/main" val="7816200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F78E37C-21A6-42E3-8755-1A59A56D2106}" type="datetimeFigureOut">
              <a:rPr lang="en-US" smtClean="0"/>
              <a:t>11/23/2020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A444CA-4B4C-4212-AA26-084F90BE9350}" type="slidenum">
              <a:rPr lang="en-US" smtClean="0"/>
              <a:t>‹#›</a:t>
            </a:fld>
            <a:endParaRPr lang="en-US"/>
          </a:p>
        </p:txBody>
      </p:sp>
    </p:spTree>
    <p:extLst>
      <p:ext uri="{BB962C8B-B14F-4D97-AF65-F5344CB8AC3E}">
        <p14:creationId xmlns:p14="http://schemas.microsoft.com/office/powerpoint/2010/main" val="38665226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F78E37C-21A6-42E3-8755-1A59A56D2106}" type="datetimeFigureOut">
              <a:rPr lang="en-US" smtClean="0"/>
              <a:t>11/23/2020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A444CA-4B4C-4212-AA26-084F90BE9350}" type="slidenum">
              <a:rPr lang="en-US" smtClean="0"/>
              <a:t>‹#›</a:t>
            </a:fld>
            <a:endParaRPr lang="en-US"/>
          </a:p>
        </p:txBody>
      </p:sp>
    </p:spTree>
    <p:extLst>
      <p:ext uri="{BB962C8B-B14F-4D97-AF65-F5344CB8AC3E}">
        <p14:creationId xmlns:p14="http://schemas.microsoft.com/office/powerpoint/2010/main" val="22397805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F78E37C-21A6-42E3-8755-1A59A56D2106}" type="datetimeFigureOut">
              <a:rPr lang="en-US" smtClean="0"/>
              <a:t>11/23/2020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7A444CA-4B4C-4212-AA26-084F90BE9350}" type="slidenum">
              <a:rPr lang="en-US" smtClean="0"/>
              <a:t>‹#›</a:t>
            </a:fld>
            <a:endParaRPr lang="en-US"/>
          </a:p>
        </p:txBody>
      </p:sp>
    </p:spTree>
    <p:extLst>
      <p:ext uri="{BB962C8B-B14F-4D97-AF65-F5344CB8AC3E}">
        <p14:creationId xmlns:p14="http://schemas.microsoft.com/office/powerpoint/2010/main" val="683962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F78E37C-21A6-42E3-8755-1A59A56D2106}" type="datetimeFigureOut">
              <a:rPr lang="en-US" smtClean="0"/>
              <a:t>11/23/2020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A444CA-4B4C-4212-AA26-084F90BE9350}" type="slidenum">
              <a:rPr lang="en-US" smtClean="0"/>
              <a:t>‹#›</a:t>
            </a:fld>
            <a:endParaRPr lang="en-US"/>
          </a:p>
        </p:txBody>
      </p:sp>
    </p:spTree>
    <p:extLst>
      <p:ext uri="{BB962C8B-B14F-4D97-AF65-F5344CB8AC3E}">
        <p14:creationId xmlns:p14="http://schemas.microsoft.com/office/powerpoint/2010/main" val="21820907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78E37C-21A6-42E3-8755-1A59A56D2106}" type="datetimeFigureOut">
              <a:rPr lang="en-US" smtClean="0"/>
              <a:t>11/23/2020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7A444CA-4B4C-4212-AA26-084F90BE9350}" type="slidenum">
              <a:rPr lang="en-US" smtClean="0"/>
              <a:t>‹#›</a:t>
            </a:fld>
            <a:endParaRPr lang="en-US"/>
          </a:p>
        </p:txBody>
      </p:sp>
    </p:spTree>
    <p:extLst>
      <p:ext uri="{BB962C8B-B14F-4D97-AF65-F5344CB8AC3E}">
        <p14:creationId xmlns:p14="http://schemas.microsoft.com/office/powerpoint/2010/main" val="410039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F78E37C-21A6-42E3-8755-1A59A56D2106}" type="datetimeFigureOut">
              <a:rPr lang="en-US" smtClean="0"/>
              <a:t>11/23/2020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A444CA-4B4C-4212-AA26-084F90BE9350}" type="slidenum">
              <a:rPr lang="en-US" smtClean="0"/>
              <a:t>‹#›</a:t>
            </a:fld>
            <a:endParaRPr lang="en-US"/>
          </a:p>
        </p:txBody>
      </p:sp>
    </p:spTree>
    <p:extLst>
      <p:ext uri="{BB962C8B-B14F-4D97-AF65-F5344CB8AC3E}">
        <p14:creationId xmlns:p14="http://schemas.microsoft.com/office/powerpoint/2010/main" val="35474249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F78E37C-21A6-42E3-8755-1A59A56D2106}" type="datetimeFigureOut">
              <a:rPr lang="en-US" smtClean="0"/>
              <a:t>11/23/2020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A444CA-4B4C-4212-AA26-084F90BE9350}" type="slidenum">
              <a:rPr lang="en-US" smtClean="0"/>
              <a:t>‹#›</a:t>
            </a:fld>
            <a:endParaRPr lang="en-US"/>
          </a:p>
        </p:txBody>
      </p:sp>
    </p:spTree>
    <p:extLst>
      <p:ext uri="{BB962C8B-B14F-4D97-AF65-F5344CB8AC3E}">
        <p14:creationId xmlns:p14="http://schemas.microsoft.com/office/powerpoint/2010/main" val="32546043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78E37C-21A6-42E3-8755-1A59A56D2106}" type="datetimeFigureOut">
              <a:rPr lang="en-US" smtClean="0"/>
              <a:t>11/23/2020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A444CA-4B4C-4212-AA26-084F90BE9350}" type="slidenum">
              <a:rPr lang="en-US" smtClean="0"/>
              <a:t>‹#›</a:t>
            </a:fld>
            <a:endParaRPr lang="en-US"/>
          </a:p>
        </p:txBody>
      </p:sp>
    </p:spTree>
    <p:extLst>
      <p:ext uri="{BB962C8B-B14F-4D97-AF65-F5344CB8AC3E}">
        <p14:creationId xmlns:p14="http://schemas.microsoft.com/office/powerpoint/2010/main" val="16202946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4802"/>
            <a:ext cx="12200553" cy="6853197"/>
          </a:xfrm>
          <a:prstGeom prst="rect">
            <a:avLst/>
          </a:prstGeom>
        </p:spPr>
      </p:pic>
      <p:sp>
        <p:nvSpPr>
          <p:cNvPr id="6" name="TextBox 5"/>
          <p:cNvSpPr txBox="1"/>
          <p:nvPr/>
        </p:nvSpPr>
        <p:spPr>
          <a:xfrm>
            <a:off x="947651" y="5353396"/>
            <a:ext cx="5320145" cy="646331"/>
          </a:xfrm>
          <a:prstGeom prst="rect">
            <a:avLst/>
          </a:prstGeom>
          <a:noFill/>
        </p:spPr>
        <p:txBody>
          <a:bodyPr wrap="square" rtlCol="0">
            <a:spAutoFit/>
          </a:bodyPr>
          <a:lstStyle/>
          <a:p>
            <a:r>
              <a:rPr lang="en-US" sz="3600" dirty="0" smtClean="0">
                <a:solidFill>
                  <a:schemeClr val="bg1"/>
                </a:solidFill>
                <a:latin typeface="Trade Gothic LT Std Bold" panose="00000800000000000000" pitchFamily="50" charset="0"/>
              </a:rPr>
              <a:t>Topic: Criminal Law</a:t>
            </a:r>
            <a:endParaRPr lang="en-US" sz="3600" dirty="0">
              <a:solidFill>
                <a:schemeClr val="bg1"/>
              </a:solidFill>
              <a:latin typeface="Trade Gothic LT Std Bold" panose="00000800000000000000" pitchFamily="50" charset="0"/>
            </a:endParaRPr>
          </a:p>
        </p:txBody>
      </p:sp>
    </p:spTree>
    <p:extLst>
      <p:ext uri="{BB962C8B-B14F-4D97-AF65-F5344CB8AC3E}">
        <p14:creationId xmlns:p14="http://schemas.microsoft.com/office/powerpoint/2010/main" val="29198357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758"/>
            <a:ext cx="12193351" cy="6857242"/>
          </a:xfrm>
          <a:prstGeom prst="rect">
            <a:avLst/>
          </a:prstGeom>
        </p:spPr>
      </p:pic>
      <p:cxnSp>
        <p:nvCxnSpPr>
          <p:cNvPr id="7" name="Straight Connector 6"/>
          <p:cNvCxnSpPr/>
          <p:nvPr/>
        </p:nvCxnSpPr>
        <p:spPr>
          <a:xfrm>
            <a:off x="229639" y="6093078"/>
            <a:ext cx="7886700"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29639" y="6093078"/>
            <a:ext cx="7886700" cy="400110"/>
          </a:xfrm>
          <a:prstGeom prst="rect">
            <a:avLst/>
          </a:prstGeom>
          <a:noFill/>
        </p:spPr>
        <p:txBody>
          <a:bodyPr wrap="square" rtlCol="0">
            <a:spAutoFit/>
          </a:bodyPr>
          <a:lstStyle/>
          <a:p>
            <a:r>
              <a:rPr lang="en-US" sz="2000" dirty="0" smtClean="0">
                <a:solidFill>
                  <a:schemeClr val="bg1"/>
                </a:solidFill>
                <a:latin typeface="Trade Gothic LT Std Bold" panose="00000800000000000000" pitchFamily="50" charset="0"/>
              </a:rPr>
              <a:t>CRIMINAL LAW: When Approached by the Police</a:t>
            </a:r>
            <a:endParaRPr lang="en-US" sz="2000" dirty="0">
              <a:solidFill>
                <a:schemeClr val="bg1"/>
              </a:solidFill>
              <a:latin typeface="Trade Gothic LT Std Bold" panose="00000800000000000000" pitchFamily="50" charset="0"/>
            </a:endParaRPr>
          </a:p>
        </p:txBody>
      </p:sp>
      <p:sp>
        <p:nvSpPr>
          <p:cNvPr id="9" name="TextBox 1"/>
          <p:cNvSpPr txBox="1">
            <a:spLocks noChangeArrowheads="1"/>
          </p:cNvSpPr>
          <p:nvPr/>
        </p:nvSpPr>
        <p:spPr bwMode="auto">
          <a:xfrm>
            <a:off x="577273" y="1865499"/>
            <a:ext cx="99568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marL="0" indent="0">
              <a:lnSpc>
                <a:spcPct val="100000"/>
              </a:lnSpc>
              <a:spcBef>
                <a:spcPct val="0"/>
              </a:spcBef>
              <a:buNone/>
            </a:pPr>
            <a:r>
              <a:rPr lang="en-US" altLang="en-US" dirty="0">
                <a:solidFill>
                  <a:schemeClr val="bg1"/>
                </a:solidFill>
                <a:latin typeface="TradeGothic LT Light" panose="02000503020000020004" pitchFamily="2" charset="0"/>
              </a:rPr>
              <a:t>The only time most people have to identify themselves to the police is if they are driving. The police have the right to see a valid driver’s license, proof of ownership, and insurance.</a:t>
            </a:r>
          </a:p>
        </p:txBody>
      </p:sp>
    </p:spTree>
    <p:extLst>
      <p:ext uri="{BB962C8B-B14F-4D97-AF65-F5344CB8AC3E}">
        <p14:creationId xmlns:p14="http://schemas.microsoft.com/office/powerpoint/2010/main" val="34045828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758"/>
            <a:ext cx="12192000" cy="6856482"/>
          </a:xfrm>
          <a:prstGeom prst="rect">
            <a:avLst/>
          </a:prstGeom>
        </p:spPr>
      </p:pic>
      <p:cxnSp>
        <p:nvCxnSpPr>
          <p:cNvPr id="7" name="Straight Connector 6"/>
          <p:cNvCxnSpPr/>
          <p:nvPr/>
        </p:nvCxnSpPr>
        <p:spPr>
          <a:xfrm>
            <a:off x="229639" y="6093078"/>
            <a:ext cx="7886700"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29639" y="6093078"/>
            <a:ext cx="7886700" cy="400110"/>
          </a:xfrm>
          <a:prstGeom prst="rect">
            <a:avLst/>
          </a:prstGeom>
          <a:noFill/>
        </p:spPr>
        <p:txBody>
          <a:bodyPr wrap="square" rtlCol="0">
            <a:spAutoFit/>
          </a:bodyPr>
          <a:lstStyle/>
          <a:p>
            <a:r>
              <a:rPr lang="en-US" sz="2000" dirty="0" smtClean="0">
                <a:solidFill>
                  <a:schemeClr val="bg1"/>
                </a:solidFill>
                <a:latin typeface="Trade Gothic LT Std Bold" panose="00000800000000000000" pitchFamily="50" charset="0"/>
              </a:rPr>
              <a:t>CRIMINAL LAW: When Approached by the Police</a:t>
            </a:r>
            <a:endParaRPr lang="en-US" sz="2000" dirty="0">
              <a:solidFill>
                <a:schemeClr val="bg1"/>
              </a:solidFill>
              <a:latin typeface="Trade Gothic LT Std Bold" panose="00000800000000000000" pitchFamily="50" charset="0"/>
            </a:endParaRPr>
          </a:p>
        </p:txBody>
      </p:sp>
      <p:sp>
        <p:nvSpPr>
          <p:cNvPr id="9" name="TextBox 1"/>
          <p:cNvSpPr txBox="1">
            <a:spLocks noChangeArrowheads="1"/>
          </p:cNvSpPr>
          <p:nvPr/>
        </p:nvSpPr>
        <p:spPr bwMode="auto">
          <a:xfrm>
            <a:off x="577273" y="1865499"/>
            <a:ext cx="99568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marL="0" indent="0">
              <a:lnSpc>
                <a:spcPct val="100000"/>
              </a:lnSpc>
              <a:spcBef>
                <a:spcPct val="0"/>
              </a:spcBef>
              <a:buNone/>
            </a:pPr>
            <a:r>
              <a:rPr lang="en-US" altLang="en-US" dirty="0">
                <a:solidFill>
                  <a:schemeClr val="bg1"/>
                </a:solidFill>
                <a:latin typeface="TradeGothic LT Light" panose="02000503020000020004" pitchFamily="2" charset="0"/>
              </a:rPr>
              <a:t>If an individual is walking, the police may approach and ask questions, however, there is no obligation to answer or to identify oneself. </a:t>
            </a:r>
          </a:p>
        </p:txBody>
      </p:sp>
    </p:spTree>
    <p:extLst>
      <p:ext uri="{BB962C8B-B14F-4D97-AF65-F5344CB8AC3E}">
        <p14:creationId xmlns:p14="http://schemas.microsoft.com/office/powerpoint/2010/main" val="5882843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758"/>
            <a:ext cx="12193351" cy="6857242"/>
          </a:xfrm>
          <a:prstGeom prst="rect">
            <a:avLst/>
          </a:prstGeom>
        </p:spPr>
      </p:pic>
      <p:cxnSp>
        <p:nvCxnSpPr>
          <p:cNvPr id="7" name="Straight Connector 6"/>
          <p:cNvCxnSpPr/>
          <p:nvPr/>
        </p:nvCxnSpPr>
        <p:spPr>
          <a:xfrm>
            <a:off x="229639" y="6093078"/>
            <a:ext cx="7886700"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29639" y="6093078"/>
            <a:ext cx="7886700" cy="400110"/>
          </a:xfrm>
          <a:prstGeom prst="rect">
            <a:avLst/>
          </a:prstGeom>
          <a:noFill/>
        </p:spPr>
        <p:txBody>
          <a:bodyPr wrap="square" rtlCol="0">
            <a:spAutoFit/>
          </a:bodyPr>
          <a:lstStyle/>
          <a:p>
            <a:r>
              <a:rPr lang="en-US" sz="2000" dirty="0" smtClean="0">
                <a:solidFill>
                  <a:schemeClr val="bg1"/>
                </a:solidFill>
                <a:latin typeface="Trade Gothic LT Std Bold" panose="00000800000000000000" pitchFamily="50" charset="0"/>
              </a:rPr>
              <a:t>CRIMINAL LAW: When Approached by the Police</a:t>
            </a:r>
            <a:endParaRPr lang="en-US" sz="2000" dirty="0">
              <a:solidFill>
                <a:schemeClr val="bg1"/>
              </a:solidFill>
              <a:latin typeface="Trade Gothic LT Std Bold" panose="00000800000000000000" pitchFamily="50" charset="0"/>
            </a:endParaRPr>
          </a:p>
        </p:txBody>
      </p:sp>
      <p:sp>
        <p:nvSpPr>
          <p:cNvPr id="9" name="TextBox 1"/>
          <p:cNvSpPr txBox="1">
            <a:spLocks noChangeArrowheads="1"/>
          </p:cNvSpPr>
          <p:nvPr/>
        </p:nvSpPr>
        <p:spPr bwMode="auto">
          <a:xfrm>
            <a:off x="577273" y="1865499"/>
            <a:ext cx="995680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marL="0" indent="0">
              <a:lnSpc>
                <a:spcPct val="100000"/>
              </a:lnSpc>
              <a:spcBef>
                <a:spcPct val="0"/>
              </a:spcBef>
              <a:buNone/>
            </a:pPr>
            <a:r>
              <a:rPr lang="en-US" altLang="en-US" dirty="0">
                <a:solidFill>
                  <a:schemeClr val="bg1"/>
                </a:solidFill>
                <a:latin typeface="TradeGothic LT Light" panose="02000503020000020004" pitchFamily="2" charset="0"/>
              </a:rPr>
              <a:t>If the police choose to arrest and charge, it is still wisest to remain silent. The police will provide documentation that includes court date, and the individual will have full opportunity to answer the charge when in court.</a:t>
            </a:r>
          </a:p>
        </p:txBody>
      </p:sp>
    </p:spTree>
    <p:extLst>
      <p:ext uri="{BB962C8B-B14F-4D97-AF65-F5344CB8AC3E}">
        <p14:creationId xmlns:p14="http://schemas.microsoft.com/office/powerpoint/2010/main" val="7354079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758"/>
            <a:ext cx="12193351" cy="6857242"/>
          </a:xfrm>
          <a:prstGeom prst="rect">
            <a:avLst/>
          </a:prstGeom>
        </p:spPr>
      </p:pic>
      <p:cxnSp>
        <p:nvCxnSpPr>
          <p:cNvPr id="7" name="Straight Connector 6"/>
          <p:cNvCxnSpPr/>
          <p:nvPr/>
        </p:nvCxnSpPr>
        <p:spPr>
          <a:xfrm>
            <a:off x="229639" y="6093078"/>
            <a:ext cx="7886700"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29639" y="6093078"/>
            <a:ext cx="7886700" cy="400110"/>
          </a:xfrm>
          <a:prstGeom prst="rect">
            <a:avLst/>
          </a:prstGeom>
          <a:noFill/>
        </p:spPr>
        <p:txBody>
          <a:bodyPr wrap="square" rtlCol="0">
            <a:spAutoFit/>
          </a:bodyPr>
          <a:lstStyle/>
          <a:p>
            <a:r>
              <a:rPr lang="en-US" sz="2000" dirty="0" smtClean="0">
                <a:solidFill>
                  <a:schemeClr val="bg1"/>
                </a:solidFill>
                <a:latin typeface="Trade Gothic LT Std Bold" panose="00000800000000000000" pitchFamily="50" charset="0"/>
              </a:rPr>
              <a:t>CRIMINAL LAW: Criminal Charges</a:t>
            </a:r>
            <a:endParaRPr lang="en-US" sz="2000" dirty="0">
              <a:solidFill>
                <a:schemeClr val="bg1"/>
              </a:solidFill>
              <a:latin typeface="Trade Gothic LT Std Bold" panose="00000800000000000000" pitchFamily="50" charset="0"/>
            </a:endParaRPr>
          </a:p>
        </p:txBody>
      </p:sp>
      <p:sp>
        <p:nvSpPr>
          <p:cNvPr id="9" name="TextBox 1"/>
          <p:cNvSpPr txBox="1">
            <a:spLocks noChangeArrowheads="1"/>
          </p:cNvSpPr>
          <p:nvPr/>
        </p:nvSpPr>
        <p:spPr bwMode="auto">
          <a:xfrm>
            <a:off x="577273" y="1865499"/>
            <a:ext cx="995680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marL="0" indent="0">
              <a:lnSpc>
                <a:spcPct val="100000"/>
              </a:lnSpc>
              <a:spcBef>
                <a:spcPct val="0"/>
              </a:spcBef>
              <a:buNone/>
            </a:pPr>
            <a:r>
              <a:rPr lang="en-US" altLang="en-US" dirty="0">
                <a:solidFill>
                  <a:schemeClr val="bg1"/>
                </a:solidFill>
                <a:latin typeface="TradeGothic LT Light" panose="02000503020000020004" pitchFamily="2" charset="0"/>
              </a:rPr>
              <a:t>If you are charged with a criminal offence, you will likely be released, based on your promise to appear in court on a specific date and time. That date is not your trial, it’s just called a first appearance.</a:t>
            </a:r>
          </a:p>
        </p:txBody>
      </p:sp>
    </p:spTree>
    <p:extLst>
      <p:ext uri="{BB962C8B-B14F-4D97-AF65-F5344CB8AC3E}">
        <p14:creationId xmlns:p14="http://schemas.microsoft.com/office/powerpoint/2010/main" val="30598736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758"/>
            <a:ext cx="12193351" cy="6857242"/>
          </a:xfrm>
          <a:prstGeom prst="rect">
            <a:avLst/>
          </a:prstGeom>
        </p:spPr>
      </p:pic>
      <p:cxnSp>
        <p:nvCxnSpPr>
          <p:cNvPr id="7" name="Straight Connector 6"/>
          <p:cNvCxnSpPr/>
          <p:nvPr/>
        </p:nvCxnSpPr>
        <p:spPr>
          <a:xfrm>
            <a:off x="229639" y="6093078"/>
            <a:ext cx="7886700"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29639" y="6093078"/>
            <a:ext cx="7886700" cy="400110"/>
          </a:xfrm>
          <a:prstGeom prst="rect">
            <a:avLst/>
          </a:prstGeom>
          <a:noFill/>
        </p:spPr>
        <p:txBody>
          <a:bodyPr wrap="square" rtlCol="0">
            <a:spAutoFit/>
          </a:bodyPr>
          <a:lstStyle/>
          <a:p>
            <a:r>
              <a:rPr lang="en-US" sz="2000" dirty="0" smtClean="0">
                <a:solidFill>
                  <a:schemeClr val="bg1"/>
                </a:solidFill>
                <a:latin typeface="Trade Gothic LT Std Bold" panose="00000800000000000000" pitchFamily="50" charset="0"/>
              </a:rPr>
              <a:t>CRIMINAL LAW: Criminal Charges</a:t>
            </a:r>
            <a:endParaRPr lang="en-US" sz="2000" dirty="0">
              <a:solidFill>
                <a:schemeClr val="bg1"/>
              </a:solidFill>
              <a:latin typeface="Trade Gothic LT Std Bold" panose="00000800000000000000" pitchFamily="50" charset="0"/>
            </a:endParaRPr>
          </a:p>
        </p:txBody>
      </p:sp>
      <p:sp>
        <p:nvSpPr>
          <p:cNvPr id="9" name="TextBox 1"/>
          <p:cNvSpPr txBox="1">
            <a:spLocks noChangeArrowheads="1"/>
          </p:cNvSpPr>
          <p:nvPr/>
        </p:nvSpPr>
        <p:spPr bwMode="auto">
          <a:xfrm>
            <a:off x="577273" y="1865499"/>
            <a:ext cx="995680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marL="0" indent="0">
              <a:lnSpc>
                <a:spcPct val="100000"/>
              </a:lnSpc>
              <a:spcBef>
                <a:spcPct val="0"/>
              </a:spcBef>
              <a:buNone/>
            </a:pPr>
            <a:r>
              <a:rPr lang="en-US" altLang="en-US" dirty="0">
                <a:solidFill>
                  <a:schemeClr val="bg1"/>
                </a:solidFill>
                <a:latin typeface="TradeGothic LT Light" panose="02000503020000020004" pitchFamily="2" charset="0"/>
              </a:rPr>
              <a:t>The crown has an obligation to disclose its case to you in written form, which you’ll likely receive on that first appearance, and we will then try to negotiate an appropriate resolution of the charge for you. </a:t>
            </a:r>
          </a:p>
        </p:txBody>
      </p:sp>
    </p:spTree>
    <p:extLst>
      <p:ext uri="{BB962C8B-B14F-4D97-AF65-F5344CB8AC3E}">
        <p14:creationId xmlns:p14="http://schemas.microsoft.com/office/powerpoint/2010/main" val="9059022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758"/>
            <a:ext cx="12193351" cy="6857242"/>
          </a:xfrm>
          <a:prstGeom prst="rect">
            <a:avLst/>
          </a:prstGeom>
        </p:spPr>
      </p:pic>
      <p:cxnSp>
        <p:nvCxnSpPr>
          <p:cNvPr id="7" name="Straight Connector 6"/>
          <p:cNvCxnSpPr/>
          <p:nvPr/>
        </p:nvCxnSpPr>
        <p:spPr>
          <a:xfrm>
            <a:off x="229639" y="6093078"/>
            <a:ext cx="7886700"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29639" y="6093078"/>
            <a:ext cx="7886700" cy="400110"/>
          </a:xfrm>
          <a:prstGeom prst="rect">
            <a:avLst/>
          </a:prstGeom>
          <a:noFill/>
        </p:spPr>
        <p:txBody>
          <a:bodyPr wrap="square" rtlCol="0">
            <a:spAutoFit/>
          </a:bodyPr>
          <a:lstStyle/>
          <a:p>
            <a:r>
              <a:rPr lang="en-US" sz="2000" dirty="0" smtClean="0">
                <a:solidFill>
                  <a:schemeClr val="bg1"/>
                </a:solidFill>
                <a:latin typeface="Trade Gothic LT Std Bold" panose="00000800000000000000" pitchFamily="50" charset="0"/>
              </a:rPr>
              <a:t>CRIMINAL LAW: Criminal Charges</a:t>
            </a:r>
            <a:endParaRPr lang="en-US" sz="2000" dirty="0">
              <a:solidFill>
                <a:schemeClr val="bg1"/>
              </a:solidFill>
              <a:latin typeface="Trade Gothic LT Std Bold" panose="00000800000000000000" pitchFamily="50" charset="0"/>
            </a:endParaRPr>
          </a:p>
        </p:txBody>
      </p:sp>
      <p:sp>
        <p:nvSpPr>
          <p:cNvPr id="9" name="TextBox 1"/>
          <p:cNvSpPr txBox="1">
            <a:spLocks noChangeArrowheads="1"/>
          </p:cNvSpPr>
          <p:nvPr/>
        </p:nvSpPr>
        <p:spPr bwMode="auto">
          <a:xfrm>
            <a:off x="577273" y="1865499"/>
            <a:ext cx="99568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marL="0" indent="0">
              <a:lnSpc>
                <a:spcPct val="100000"/>
              </a:lnSpc>
              <a:spcBef>
                <a:spcPct val="0"/>
              </a:spcBef>
              <a:buNone/>
            </a:pPr>
            <a:r>
              <a:rPr lang="en-US" altLang="en-US" dirty="0">
                <a:solidFill>
                  <a:schemeClr val="bg1"/>
                </a:solidFill>
                <a:latin typeface="TradeGothic LT Light" panose="02000503020000020004" pitchFamily="2" charset="0"/>
              </a:rPr>
              <a:t>In many cases, we may be able to negotiate withdrawal, on terms, so that you don’t end up with a criminal record.</a:t>
            </a:r>
          </a:p>
        </p:txBody>
      </p:sp>
    </p:spTree>
    <p:extLst>
      <p:ext uri="{BB962C8B-B14F-4D97-AF65-F5344CB8AC3E}">
        <p14:creationId xmlns:p14="http://schemas.microsoft.com/office/powerpoint/2010/main" val="12906282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758"/>
            <a:ext cx="12193351" cy="6857242"/>
          </a:xfrm>
          <a:prstGeom prst="rect">
            <a:avLst/>
          </a:prstGeom>
        </p:spPr>
      </p:pic>
      <p:cxnSp>
        <p:nvCxnSpPr>
          <p:cNvPr id="7" name="Straight Connector 6"/>
          <p:cNvCxnSpPr/>
          <p:nvPr/>
        </p:nvCxnSpPr>
        <p:spPr>
          <a:xfrm>
            <a:off x="229639" y="6093078"/>
            <a:ext cx="7886700"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29639" y="6093078"/>
            <a:ext cx="7886700" cy="400110"/>
          </a:xfrm>
          <a:prstGeom prst="rect">
            <a:avLst/>
          </a:prstGeom>
          <a:noFill/>
        </p:spPr>
        <p:txBody>
          <a:bodyPr wrap="square" rtlCol="0">
            <a:spAutoFit/>
          </a:bodyPr>
          <a:lstStyle/>
          <a:p>
            <a:r>
              <a:rPr lang="en-US" sz="2000" dirty="0" smtClean="0">
                <a:solidFill>
                  <a:schemeClr val="bg1"/>
                </a:solidFill>
                <a:latin typeface="Trade Gothic LT Std Bold" panose="00000800000000000000" pitchFamily="50" charset="0"/>
              </a:rPr>
              <a:t>CRIMINAL LAW: Questions?</a:t>
            </a:r>
            <a:endParaRPr lang="en-US" sz="2000" dirty="0">
              <a:solidFill>
                <a:schemeClr val="bg1"/>
              </a:solidFill>
              <a:latin typeface="Trade Gothic LT Std Bold" panose="00000800000000000000" pitchFamily="50" charset="0"/>
            </a:endParaRPr>
          </a:p>
        </p:txBody>
      </p:sp>
    </p:spTree>
    <p:extLst>
      <p:ext uri="{BB962C8B-B14F-4D97-AF65-F5344CB8AC3E}">
        <p14:creationId xmlns:p14="http://schemas.microsoft.com/office/powerpoint/2010/main" val="21196402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134</TotalTime>
  <Words>264</Words>
  <Application>Microsoft Office PowerPoint</Application>
  <PresentationFormat>Widescreen</PresentationFormat>
  <Paragraphs>14</Paragraphs>
  <Slides>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MS PGothic</vt:lpstr>
      <vt:lpstr>Arial</vt:lpstr>
      <vt:lpstr>Calibri</vt:lpstr>
      <vt:lpstr>Calibri Light</vt:lpstr>
      <vt:lpstr>Trade Gothic LT Std Bold</vt:lpstr>
      <vt:lpstr>TradeGothic LT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Niagara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Andy Hall</dc:creator>
  <cp:lastModifiedBy>Andy Hall</cp:lastModifiedBy>
  <cp:revision>3</cp:revision>
  <dcterms:created xsi:type="dcterms:W3CDTF">2020-11-23T14:38:49Z</dcterms:created>
  <dcterms:modified xsi:type="dcterms:W3CDTF">2020-11-23T20:29:52Z</dcterms:modified>
</cp:coreProperties>
</file>